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1" r:id="rId4"/>
    <p:sldId id="280" r:id="rId5"/>
    <p:sldId id="257" r:id="rId6"/>
    <p:sldId id="258" r:id="rId7"/>
    <p:sldId id="259" r:id="rId8"/>
    <p:sldId id="289" r:id="rId9"/>
    <p:sldId id="290" r:id="rId10"/>
    <p:sldId id="291" r:id="rId11"/>
    <p:sldId id="260" r:id="rId12"/>
    <p:sldId id="261" r:id="rId13"/>
    <p:sldId id="263" r:id="rId14"/>
    <p:sldId id="266" r:id="rId15"/>
    <p:sldId id="270" r:id="rId16"/>
    <p:sldId id="267" r:id="rId17"/>
    <p:sldId id="268" r:id="rId18"/>
    <p:sldId id="272" r:id="rId19"/>
    <p:sldId id="273" r:id="rId20"/>
    <p:sldId id="282" r:id="rId21"/>
    <p:sldId id="283" r:id="rId22"/>
    <p:sldId id="284" r:id="rId23"/>
    <p:sldId id="285" r:id="rId24"/>
    <p:sldId id="286" r:id="rId25"/>
    <p:sldId id="287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288" r:id="rId37"/>
    <p:sldId id="274" r:id="rId38"/>
    <p:sldId id="302" r:id="rId39"/>
    <p:sldId id="307" r:id="rId40"/>
    <p:sldId id="304" r:id="rId41"/>
    <p:sldId id="305" r:id="rId42"/>
    <p:sldId id="306" r:id="rId43"/>
    <p:sldId id="303" r:id="rId4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EBF74AA-7DEB-4B94-B383-FAA2E3E89DC8}" type="datetimeFigureOut">
              <a:rPr lang="zh-TW" altLang="en-US" smtClean="0"/>
              <a:t>2017/9/4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video" Target="file:///C:\Users\user\Desktop\106-1\&#20108;&#24180;&#32026;\warm-up\Mandy.mp4" TargetMode="External"/><Relationship Id="rId1" Type="http://schemas.microsoft.com/office/2007/relationships/media" Target="file:///C:\Users\user\Desktop\106-1\&#20108;&#24180;&#32026;\warm-up\Mandy.mp4" TargetMode="Externa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p3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5.gif"/><Relationship Id="rId7" Type="http://schemas.openxmlformats.org/officeDocument/2006/relationships/image" Target="../media/image40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9" Type="http://schemas.openxmlformats.org/officeDocument/2006/relationships/image" Target="../media/image4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381210_10150438035003914_679886605_n.jpg"/>
          <p:cNvPicPr>
            <a:picLocks noChangeAspect="1"/>
          </p:cNvPicPr>
          <p:nvPr/>
        </p:nvPicPr>
        <p:blipFill>
          <a:blip r:embed="rId6" cstate="print"/>
          <a:srcRect r="6386" b="6502"/>
          <a:stretch>
            <a:fillRect/>
          </a:stretch>
        </p:blipFill>
        <p:spPr>
          <a:xfrm>
            <a:off x="278424" y="332656"/>
            <a:ext cx="4392488" cy="6206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雲朵形圖說文字 4"/>
          <p:cNvSpPr/>
          <p:nvPr/>
        </p:nvSpPr>
        <p:spPr>
          <a:xfrm>
            <a:off x="3995936" y="548680"/>
            <a:ext cx="5148064" cy="3312368"/>
          </a:xfrm>
          <a:prstGeom prst="cloudCallout">
            <a:avLst>
              <a:gd name="adj1" fmla="val -63482"/>
              <a:gd name="adj2" fmla="val 53965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Comic Sans MS" pitchFamily="66" charset="0"/>
              </a:rPr>
              <a:t>Hello, everyone!</a:t>
            </a:r>
          </a:p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Comic Sans MS" pitchFamily="66" charset="0"/>
              </a:rPr>
              <a:t>I’m your English teacher.</a:t>
            </a:r>
          </a:p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Comic Sans MS" pitchFamily="66" charset="0"/>
              </a:rPr>
              <a:t>My name is </a:t>
            </a:r>
            <a:r>
              <a:rPr lang="en-US" altLang="zh-TW" sz="3200" dirty="0">
                <a:solidFill>
                  <a:schemeClr val="bg1"/>
                </a:solidFill>
                <a:latin typeface="Comic Sans MS" pitchFamily="66" charset="0"/>
              </a:rPr>
              <a:t>________</a:t>
            </a:r>
            <a:endParaRPr lang="zh-TW" altLang="en-US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Man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580112" y="4365104"/>
            <a:ext cx="3048000" cy="2286000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5357710" y="2913281"/>
            <a:ext cx="216024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?????</a:t>
            </a:r>
            <a:endParaRPr lang="zh-TW" alt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67EA2C0D-566F-46AB-AC56-6723106A37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75" y="4202681"/>
            <a:ext cx="3555537" cy="2133322"/>
          </a:xfrm>
          <a:prstGeom prst="rect">
            <a:avLst/>
          </a:prstGeom>
        </p:spPr>
      </p:pic>
      <p:pic>
        <p:nvPicPr>
          <p:cNvPr id="10" name="Pokemon TV Anime OST (1997-2010) - The Road to Tokiwa - From Masara">
            <a:hlinkClick r:id="" action="ppaction://media"/>
            <a:extLst>
              <a:ext uri="{FF2B5EF4-FFF2-40B4-BE49-F238E27FC236}">
                <a16:creationId xmlns="" xmlns:a16="http://schemas.microsoft.com/office/drawing/2014/main" id="{F037BB83-DA5A-47D0-BCFD-DD0D991A7C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5008" y="5746507"/>
            <a:ext cx="1178992" cy="1178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4F9ACE1-59D9-4490-8A38-B0607C25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Write down your name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12BCBF8D-628F-4F6D-94B3-0C231CD15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" t="6415" r="4316" b="7972"/>
          <a:stretch/>
        </p:blipFill>
        <p:spPr>
          <a:xfrm rot="16200000">
            <a:off x="-834546" y="2245912"/>
            <a:ext cx="5449005" cy="3779911"/>
          </a:xfrm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1638110C-2B73-4062-921A-85FFEF5FA3A3}"/>
              </a:ext>
            </a:extLst>
          </p:cNvPr>
          <p:cNvSpPr txBox="1"/>
          <p:nvPr/>
        </p:nvSpPr>
        <p:spPr>
          <a:xfrm>
            <a:off x="3765731" y="3068960"/>
            <a:ext cx="5653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Class: 205/204</a:t>
            </a:r>
          </a:p>
          <a:p>
            <a:r>
              <a:rPr lang="en-US" altLang="zh-TW" sz="4000" dirty="0"/>
              <a:t>Number: </a:t>
            </a:r>
            <a:r>
              <a:rPr lang="zh-TW" altLang="en-US" sz="4000" dirty="0"/>
              <a:t>座號</a:t>
            </a:r>
            <a:endParaRPr lang="en-US" altLang="zh-TW" sz="4000" dirty="0"/>
          </a:p>
          <a:p>
            <a:r>
              <a:rPr lang="en-US" altLang="zh-TW" sz="4000" dirty="0"/>
              <a:t>Name:</a:t>
            </a:r>
            <a:r>
              <a:rPr lang="zh-TW" altLang="en-US" sz="3600" dirty="0"/>
              <a:t>中文姓名</a:t>
            </a:r>
            <a:r>
              <a:rPr lang="en-US" altLang="zh-TW" sz="3600" dirty="0"/>
              <a:t>+</a:t>
            </a:r>
            <a:r>
              <a:rPr lang="zh-TW" altLang="en-US" sz="3600" dirty="0"/>
              <a:t>英文姓名</a:t>
            </a:r>
            <a:endParaRPr lang="en-US" altLang="zh-TW" sz="3600" dirty="0"/>
          </a:p>
        </p:txBody>
      </p:sp>
      <p:sp>
        <p:nvSpPr>
          <p:cNvPr id="7" name="橢圓 6">
            <a:extLst>
              <a:ext uri="{FF2B5EF4-FFF2-40B4-BE49-F238E27FC236}">
                <a16:creationId xmlns="" xmlns:a16="http://schemas.microsoft.com/office/drawing/2014/main" id="{6DD5664D-7821-4378-BB4E-BFB801567B8B}"/>
              </a:ext>
            </a:extLst>
          </p:cNvPr>
          <p:cNvSpPr/>
          <p:nvPr/>
        </p:nvSpPr>
        <p:spPr>
          <a:xfrm>
            <a:off x="107504" y="5805264"/>
            <a:ext cx="3614470" cy="864096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01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latin typeface="Comic Sans MS" pitchFamily="66" charset="0"/>
              </a:rPr>
              <a:t>Who’s a good boy/girl?</a:t>
            </a:r>
            <a:endParaRPr lang="zh-TW" altLang="en-US" dirty="0">
              <a:latin typeface="Comic Sans MS" pitchFamily="66" charset="0"/>
            </a:endParaRPr>
          </a:p>
        </p:txBody>
      </p:sp>
      <p:pic>
        <p:nvPicPr>
          <p:cNvPr id="4" name="內容版面配置區 3" descr="RED-CIRCL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988840"/>
            <a:ext cx="3609132" cy="3609132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916832"/>
            <a:ext cx="2885986" cy="38156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 descr="cla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229485" cy="5472608"/>
          </a:xfrm>
        </p:spPr>
      </p:pic>
      <p:pic>
        <p:nvPicPr>
          <p:cNvPr id="9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 descr="classroom-disability-childr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3024" y="764704"/>
            <a:ext cx="9217024" cy="5184576"/>
          </a:xfrm>
        </p:spPr>
      </p:pic>
      <p:pic>
        <p:nvPicPr>
          <p:cNvPr id="11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896898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7904638" cy="5256584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708920"/>
            <a:ext cx="2885986" cy="381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classro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6408712" cy="6408712"/>
          </a:xfrm>
        </p:spPr>
      </p:pic>
      <p:pic>
        <p:nvPicPr>
          <p:cNvPr id="5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v194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04664"/>
            <a:ext cx="7380820" cy="5904656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042361"/>
            <a:ext cx="2885986" cy="381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ulling-hair-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987" y="620688"/>
            <a:ext cx="9121013" cy="5472608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042361"/>
            <a:ext cx="2885986" cy="381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9-27_PBIS2_t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4999847" cy="6858000"/>
          </a:xfrm>
        </p:spPr>
      </p:pic>
      <p:pic>
        <p:nvPicPr>
          <p:cNvPr id="5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etiquette_class_4-4-06_004-405x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6571" y="0"/>
            <a:ext cx="8817429" cy="6858000"/>
          </a:xfrm>
        </p:spPr>
      </p:pic>
      <p:pic>
        <p:nvPicPr>
          <p:cNvPr id="5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3248868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DE3EF83-9BDD-48FE-80F6-70EF3A74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Listen! What is teacher’s name?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A9067690-31D8-4C82-B3ED-1ECFC5260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1594019"/>
            <a:ext cx="2952328" cy="5260512"/>
          </a:xfrm>
        </p:spPr>
      </p:pic>
      <p:pic>
        <p:nvPicPr>
          <p:cNvPr id="6" name="Mandy">
            <a:hlinkClick r:id="" action="ppaction://media"/>
            <a:extLst>
              <a:ext uri="{FF2B5EF4-FFF2-40B4-BE49-F238E27FC236}">
                <a16:creationId xmlns="" xmlns:a16="http://schemas.microsoft.com/office/drawing/2014/main" id="{37D83238-DBE8-493C-A648-AABC3B3F4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83" y="1408176"/>
            <a:ext cx="9128317" cy="544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9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DA1F224-A7E7-4C65-813C-CC1DC042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E7F85612-E3E0-468C-B3A2-C3659CDDD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" y="0"/>
            <a:ext cx="9138216" cy="6866993"/>
          </a:xfrm>
        </p:spPr>
      </p:pic>
    </p:spTree>
    <p:extLst>
      <p:ext uri="{BB962C8B-B14F-4D97-AF65-F5344CB8AC3E}">
        <p14:creationId xmlns:p14="http://schemas.microsoft.com/office/powerpoint/2010/main" val="39707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543F4FC-61C0-43AC-B7E4-765081EA5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67A3CCAC-891D-46CA-8FB4-7D05985B2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" y="0"/>
            <a:ext cx="9127204" cy="6858484"/>
          </a:xfrm>
        </p:spPr>
      </p:pic>
    </p:spTree>
    <p:extLst>
      <p:ext uri="{BB962C8B-B14F-4D97-AF65-F5344CB8AC3E}">
        <p14:creationId xmlns:p14="http://schemas.microsoft.com/office/powerpoint/2010/main" val="285485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4006D53-E383-4F9A-A151-E400DE4C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982CD8F3-B51A-4897-A478-768E7EE77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1463"/>
          </a:xfrm>
        </p:spPr>
      </p:pic>
    </p:spTree>
    <p:extLst>
      <p:ext uri="{BB962C8B-B14F-4D97-AF65-F5344CB8AC3E}">
        <p14:creationId xmlns:p14="http://schemas.microsoft.com/office/powerpoint/2010/main" val="1269460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D214C1B-E7FB-4010-9937-F4DC2886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A400483C-F27A-4887-99C9-13A803C1C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" y="0"/>
            <a:ext cx="9126412" cy="6857872"/>
          </a:xfrm>
        </p:spPr>
      </p:pic>
    </p:spTree>
    <p:extLst>
      <p:ext uri="{BB962C8B-B14F-4D97-AF65-F5344CB8AC3E}">
        <p14:creationId xmlns:p14="http://schemas.microsoft.com/office/powerpoint/2010/main" val="1109754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4734923E-34E9-432D-96F4-74A2CC7DD751}"/>
              </a:ext>
            </a:extLst>
          </p:cNvPr>
          <p:cNvSpPr txBox="1"/>
          <p:nvPr/>
        </p:nvSpPr>
        <p:spPr>
          <a:xfrm>
            <a:off x="-11708" y="404664"/>
            <a:ext cx="95050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4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Let’s be a great and powerful learner.</a:t>
            </a:r>
            <a:endParaRPr lang="zh-TW" altLang="en-US" sz="4500" b="1" dirty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D3B373C1-3B29-4704-8F61-F9F8A47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1844824"/>
            <a:ext cx="6674347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80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BDDFD12-7E3C-4282-AD10-8659E24C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do?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D89A8DC-06DD-43C4-8BBF-0F6E982E1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517232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每週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Tr. Mandy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會出</a:t>
            </a:r>
            <a:r>
              <a:rPr lang="zh-TW" altLang="en-US" sz="3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r>
              <a:rPr lang="en-US" altLang="zh-TW" sz="3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CD&amp;</a:t>
            </a:r>
            <a:r>
              <a:rPr lang="zh-TW" altLang="en-US" sz="3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跟讀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的作業，若回家有完成，請家長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不限父母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協助在認證表上簽名。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以天數記，假如小朋友這週有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天聆聽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跟讀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CD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，就請家長在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顆寶貝球上簽名。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老師會</a:t>
            </a:r>
            <a:r>
              <a:rPr lang="zh-TW" altLang="en-US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依據完成度在班上進行</a:t>
            </a:r>
            <a:r>
              <a:rPr lang="en-US" altLang="zh-TW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Happy Hour</a:t>
            </a:r>
            <a:r>
              <a:rPr lang="zh-TW" altLang="en-US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抽獎活動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如果已將課本內容練習得很熟，想自己聆聽其他較難的內容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補習班教材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英語有聲書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英語卡通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廣播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若在家有聆聽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CD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或背單字，只是忘記將課本帶回家，還是可以再請家長補簽名認證的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不過</a:t>
            </a:r>
            <a:r>
              <a:rPr lang="zh-TW" altLang="en-US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只限當月份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喔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3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50188C40-0116-43E7-9101-380D069B2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5218" b="11151"/>
          <a:stretch/>
        </p:blipFill>
        <p:spPr>
          <a:xfrm rot="16200000">
            <a:off x="1394081" y="-1061425"/>
            <a:ext cx="6378693" cy="91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6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6600" dirty="0" smtClean="0">
                <a:solidFill>
                  <a:srgbClr val="FFFF00"/>
                </a:solidFill>
              </a:rPr>
              <a:t>Classroom English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61366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356448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52229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3131840" y="0"/>
            <a:ext cx="576064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Stand up.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5181"/>
            <a:ext cx="7020273" cy="538220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131840" y="0"/>
            <a:ext cx="554461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Sit down.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5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73" y="1700808"/>
            <a:ext cx="9265735" cy="504056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131840" y="0"/>
            <a:ext cx="403244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Listen!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2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A3F5D20-782D-49D8-8C7B-D21E2AE0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252728"/>
          </a:xfrm>
        </p:spPr>
        <p:txBody>
          <a:bodyPr/>
          <a:lstStyle/>
          <a:p>
            <a:r>
              <a:rPr lang="en-US" altLang="zh-TW" dirty="0"/>
              <a:t>Are you right?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4CE70D2F-5555-4669-9EAA-6B3442DCA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38518"/>
            <a:ext cx="4762500" cy="2152650"/>
          </a:xfrm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4AADB7C7-FA22-4041-B853-07767A99ECCF}"/>
              </a:ext>
            </a:extLst>
          </p:cNvPr>
          <p:cNvSpPr txBox="1"/>
          <p:nvPr/>
        </p:nvSpPr>
        <p:spPr>
          <a:xfrm>
            <a:off x="246542" y="3140968"/>
            <a:ext cx="8928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/>
              <a:t>My name is </a:t>
            </a:r>
            <a:r>
              <a:rPr lang="en-US" altLang="zh-TW" sz="7200" b="1" dirty="0">
                <a:solidFill>
                  <a:srgbClr val="FFFF00"/>
                </a:solidFill>
              </a:rPr>
              <a:t>Mandy</a:t>
            </a:r>
            <a:r>
              <a:rPr lang="en-US" altLang="zh-TW" sz="4800" dirty="0"/>
              <a:t>.</a:t>
            </a:r>
          </a:p>
          <a:p>
            <a:r>
              <a:rPr lang="en-US" altLang="zh-TW" sz="4800" dirty="0"/>
              <a:t>You can call me </a:t>
            </a:r>
            <a:r>
              <a:rPr lang="en-US" altLang="zh-TW" sz="5400" b="1" dirty="0">
                <a:solidFill>
                  <a:srgbClr val="FFFF00"/>
                </a:solidFill>
              </a:rPr>
              <a:t>Teacher Mandy</a:t>
            </a:r>
            <a:r>
              <a:rPr lang="en-US" altLang="zh-TW" sz="4800" dirty="0"/>
              <a:t>.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95369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01011" cy="46805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403648" y="0"/>
            <a:ext cx="727280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 at me.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7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3140040"/>
            <a:ext cx="4472638" cy="3699792"/>
          </a:xfrm>
          <a:prstGeom prst="rect">
            <a:avLst/>
          </a:prstGeom>
        </p:spPr>
      </p:pic>
      <p:sp>
        <p:nvSpPr>
          <p:cNvPr id="3" name="橢圓形圖說文字 2"/>
          <p:cNvSpPr/>
          <p:nvPr/>
        </p:nvSpPr>
        <p:spPr>
          <a:xfrm>
            <a:off x="1907704" y="1700756"/>
            <a:ext cx="2880320" cy="1152128"/>
          </a:xfrm>
          <a:prstGeom prst="wedgeEllipseCallout">
            <a:avLst>
              <a:gd name="adj1" fmla="val -25097"/>
              <a:gd name="adj2" fmla="val 86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Elmo?</a:t>
            </a:r>
            <a:endParaRPr lang="zh-TW" altLang="en-US" sz="5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18604"/>
            <a:ext cx="6035300" cy="3721228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4932040" y="3140040"/>
            <a:ext cx="3672408" cy="865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131840" y="0"/>
            <a:ext cx="36004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Here.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7024598" y="1052736"/>
            <a:ext cx="1979712" cy="1944216"/>
          </a:xfrm>
          <a:prstGeom prst="cloudCallout">
            <a:avLst>
              <a:gd name="adj1" fmla="val -64953"/>
              <a:gd name="adj2" fmla="val 863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4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3240360" cy="25922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276872"/>
            <a:ext cx="5307977" cy="4047332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5076056" y="5661248"/>
            <a:ext cx="23042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403648" y="0"/>
            <a:ext cx="727280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Attention!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064896" cy="453650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3528" y="0"/>
            <a:ext cx="856895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Quiet, please.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8640960" cy="46805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771800" y="-4769"/>
            <a:ext cx="482453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Line up.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2175355" cy="227687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59" y="620206"/>
            <a:ext cx="2448271" cy="22768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65" y="620206"/>
            <a:ext cx="2295452" cy="22768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17" y="586319"/>
            <a:ext cx="2376264" cy="231075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285" y="3645024"/>
            <a:ext cx="2693294" cy="242088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36" y="3627286"/>
            <a:ext cx="2844316" cy="227545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27286"/>
            <a:ext cx="4104456" cy="222324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06" y="3619032"/>
            <a:ext cx="2304256" cy="21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5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01AD9CB-AE43-43C8-B0E2-B86E8DF1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Comic Sans MS" panose="030F0702030302020204" pitchFamily="66" charset="0"/>
              </a:rPr>
              <a:t>Nice to meet you!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pic>
        <p:nvPicPr>
          <p:cNvPr id="4" name="The Hello Song">
            <a:hlinkClick r:id="" action="ppaction://media"/>
            <a:extLst>
              <a:ext uri="{FF2B5EF4-FFF2-40B4-BE49-F238E27FC236}">
                <a16:creationId xmlns="" xmlns:a16="http://schemas.microsoft.com/office/drawing/2014/main" id="{FDA8356A-A912-41B2-B989-EA19509D5E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589240"/>
          </a:xfrm>
        </p:spPr>
      </p:pic>
    </p:spTree>
    <p:extLst>
      <p:ext uri="{BB962C8B-B14F-4D97-AF65-F5344CB8AC3E}">
        <p14:creationId xmlns:p14="http://schemas.microsoft.com/office/powerpoint/2010/main" val="23008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latin typeface="Comic Sans MS" pitchFamily="66" charset="0"/>
              </a:rPr>
              <a:t>Hello Song</a:t>
            </a:r>
            <a:endParaRPr lang="zh-TW" altLang="en-US" dirty="0">
              <a:latin typeface="Comic Sans MS" pitchFamily="66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51520" y="1268761"/>
            <a:ext cx="8712968" cy="5589240"/>
          </a:xfrm>
        </p:spPr>
        <p:txBody>
          <a:bodyPr>
            <a:normAutofit/>
          </a:bodyPr>
          <a:lstStyle/>
          <a:p>
            <a:r>
              <a:rPr lang="en-US" altLang="zh-TW" sz="4800" dirty="0">
                <a:latin typeface="Comic Sans MS" pitchFamily="66" charset="0"/>
              </a:rPr>
              <a:t>Hello! Hello! </a:t>
            </a:r>
          </a:p>
          <a:p>
            <a:r>
              <a:rPr lang="en-US" altLang="zh-TW" sz="4800" dirty="0">
                <a:latin typeface="Comic Sans MS" pitchFamily="66" charset="0"/>
              </a:rPr>
              <a:t>Hello! What’s your name?</a:t>
            </a:r>
          </a:p>
          <a:p>
            <a:r>
              <a:rPr lang="en-US" altLang="zh-TW" sz="4800" dirty="0">
                <a:latin typeface="Comic Sans MS" pitchFamily="66" charset="0"/>
              </a:rPr>
              <a:t>Hello! Hello! Hello~~~</a:t>
            </a:r>
          </a:p>
          <a:p>
            <a:r>
              <a:rPr lang="en-US" altLang="zh-TW" sz="4800" dirty="0">
                <a:solidFill>
                  <a:srgbClr val="FFFF00"/>
                </a:solidFill>
                <a:latin typeface="Comic Sans MS" pitchFamily="66" charset="0"/>
              </a:rPr>
              <a:t>My name is _______.</a:t>
            </a:r>
          </a:p>
          <a:p>
            <a:r>
              <a:rPr lang="en-US" altLang="zh-TW" sz="4800" dirty="0">
                <a:solidFill>
                  <a:srgbClr val="FFFF00"/>
                </a:solidFill>
                <a:latin typeface="Comic Sans MS" pitchFamily="66" charset="0"/>
              </a:rPr>
              <a:t>My name is _______.</a:t>
            </a:r>
          </a:p>
          <a:p>
            <a:r>
              <a:rPr lang="en-US" altLang="zh-TW" sz="4800" dirty="0">
                <a:solidFill>
                  <a:srgbClr val="FF3399"/>
                </a:solidFill>
                <a:latin typeface="Comic Sans MS" pitchFamily="66" charset="0"/>
              </a:rPr>
              <a:t>Hello _____, hello _____, hello~~~</a:t>
            </a:r>
          </a:p>
          <a:p>
            <a:pPr>
              <a:buNone/>
            </a:pPr>
            <a:endParaRPr lang="zh-TW" altLang="en-US" dirty="0">
              <a:latin typeface="Comic Sans MS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427984" y="3573016"/>
            <a:ext cx="216024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Mandy</a:t>
            </a:r>
            <a:endParaRPr lang="zh-TW" alt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4427984" y="4293096"/>
            <a:ext cx="216024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Mandy</a:t>
            </a:r>
            <a:endParaRPr lang="zh-TW" alt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411760" y="5085184"/>
            <a:ext cx="187220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Mandy</a:t>
            </a:r>
            <a:endParaRPr lang="zh-TW" alt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156176" y="5085184"/>
            <a:ext cx="187220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Mandy</a:t>
            </a:r>
            <a:endParaRPr lang="zh-TW" alt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圖片 9" descr="ro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260648"/>
            <a:ext cx="1847280" cy="184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>
                <a:latin typeface="Comic Sans MS" panose="030F0702030302020204" pitchFamily="66" charset="0"/>
              </a:rPr>
              <a:t>Let’s welcome our new friends!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5" b="11085"/>
          <a:stretch/>
        </p:blipFill>
        <p:spPr>
          <a:xfrm rot="16200000">
            <a:off x="1900880" y="712748"/>
            <a:ext cx="5342240" cy="6948264"/>
          </a:xfrm>
        </p:spPr>
      </p:pic>
    </p:spTree>
    <p:extLst>
      <p:ext uri="{BB962C8B-B14F-4D97-AF65-F5344CB8AC3E}">
        <p14:creationId xmlns:p14="http://schemas.microsoft.com/office/powerpoint/2010/main" val="12522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7704" y="195867"/>
            <a:ext cx="8229600" cy="1252728"/>
          </a:xfrm>
        </p:spPr>
        <p:txBody>
          <a:bodyPr/>
          <a:lstStyle/>
          <a:p>
            <a:r>
              <a:rPr lang="en-US" altLang="zh-TW" sz="6000" dirty="0">
                <a:solidFill>
                  <a:prstClr val="white"/>
                </a:solidFill>
                <a:latin typeface="Comic Sans MS" panose="030F0702030302020204" pitchFamily="66" charset="0"/>
              </a:rPr>
              <a:t>Hello! I’m </a:t>
            </a:r>
            <a:r>
              <a:rPr lang="en-US" altLang="zh-TW" sz="60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Owen.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329" t="14414" r="26375" b="22588"/>
          <a:stretch/>
        </p:blipFill>
        <p:spPr>
          <a:xfrm>
            <a:off x="1907704" y="1557460"/>
            <a:ext cx="5328592" cy="529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95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EE53835-F893-480A-A1E2-9FB699F6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When you hear “Mandy”, you can clap your hands. </a:t>
            </a:r>
            <a:endParaRPr lang="zh-TW" altLang="en-US" dirty="0"/>
          </a:p>
        </p:txBody>
      </p:sp>
      <p:pic>
        <p:nvPicPr>
          <p:cNvPr id="4" name="Westlife - Mandy (lyrics)">
            <a:hlinkClick r:id="" action="ppaction://media"/>
            <a:extLst>
              <a:ext uri="{FF2B5EF4-FFF2-40B4-BE49-F238E27FC236}">
                <a16:creationId xmlns="" xmlns:a16="http://schemas.microsoft.com/office/drawing/2014/main" id="{4ECCB7C4-AB65-4A51-B844-28AC647FA4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0" y="1484784"/>
            <a:ext cx="9139009" cy="5370060"/>
          </a:xfrm>
        </p:spPr>
      </p:pic>
    </p:spTree>
    <p:extLst>
      <p:ext uri="{BB962C8B-B14F-4D97-AF65-F5344CB8AC3E}">
        <p14:creationId xmlns:p14="http://schemas.microsoft.com/office/powerpoint/2010/main" val="23975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681" t="12380" r="18789" b="24700"/>
          <a:stretch/>
        </p:blipFill>
        <p:spPr>
          <a:xfrm>
            <a:off x="1331640" y="1408176"/>
            <a:ext cx="6192688" cy="5459343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6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Hi! My name is Danny.</a:t>
            </a:r>
            <a:endParaRPr lang="zh-TW" alt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872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0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Good morning! I’m Irene.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376" t="15719" r="21208" b="23225"/>
          <a:stretch/>
        </p:blipFill>
        <p:spPr>
          <a:xfrm>
            <a:off x="1331640" y="1494128"/>
            <a:ext cx="6120680" cy="534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17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7541" y="155448"/>
            <a:ext cx="9453736" cy="1252728"/>
          </a:xfrm>
        </p:spPr>
        <p:txBody>
          <a:bodyPr>
            <a:normAutofit fontScale="90000"/>
          </a:bodyPr>
          <a:lstStyle/>
          <a:p>
            <a:r>
              <a:rPr lang="en-US" altLang="zh-TW" sz="60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Hello, everybody! I’m Niki.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852" t="13887" r="23422" b="24730"/>
          <a:stretch/>
        </p:blipFill>
        <p:spPr>
          <a:xfrm>
            <a:off x="1475656" y="1408176"/>
            <a:ext cx="5832648" cy="544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35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340" y="93283"/>
            <a:ext cx="879532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6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And me! My name is Dino.</a:t>
            </a:r>
            <a:endParaRPr lang="zh-TW" alt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8254" t="11470" r="18254" b="22223"/>
          <a:stretch/>
        </p:blipFill>
        <p:spPr>
          <a:xfrm>
            <a:off x="971600" y="1440312"/>
            <a:ext cx="6912768" cy="54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94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>
                <a:latin typeface="Comic Sans MS" pitchFamily="66" charset="0"/>
              </a:rPr>
              <a:t>Teacher Mandy’s Classroom Rules</a:t>
            </a:r>
            <a:endParaRPr lang="zh-TW" altLang="en-US" dirty="0">
              <a:latin typeface="Comic Sans MS" pitchFamily="66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="" xmlns:a16="http://schemas.microsoft.com/office/drawing/2014/main" id="{89994B74-BB6C-4155-A468-1BE1058F8D74}"/>
              </a:ext>
            </a:extLst>
          </p:cNvPr>
          <p:cNvSpPr txBox="1"/>
          <p:nvPr/>
        </p:nvSpPr>
        <p:spPr>
          <a:xfrm>
            <a:off x="1619672" y="1700808"/>
            <a:ext cx="6480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/>
              <a:t>6 groups </a:t>
            </a:r>
          </a:p>
          <a:p>
            <a:r>
              <a:rPr lang="en-US" altLang="zh-TW" sz="4400" dirty="0"/>
              <a:t>Winner can get stamps</a:t>
            </a:r>
          </a:p>
          <a:p>
            <a:endParaRPr lang="zh-TW" altLang="en-US" sz="4400" dirty="0"/>
          </a:p>
        </p:txBody>
      </p:sp>
      <p:pic>
        <p:nvPicPr>
          <p:cNvPr id="30" name="圖片 29">
            <a:extLst>
              <a:ext uri="{FF2B5EF4-FFF2-40B4-BE49-F238E27FC236}">
                <a16:creationId xmlns="" xmlns:a16="http://schemas.microsoft.com/office/drawing/2014/main" id="{7EB54BDA-6EDF-4101-945D-86F12C48A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104"/>
            <a:ext cx="2939819" cy="2204864"/>
          </a:xfrm>
          <a:prstGeom prst="rect">
            <a:avLst/>
          </a:prstGeom>
        </p:spPr>
      </p:pic>
      <p:sp>
        <p:nvSpPr>
          <p:cNvPr id="31" name="箭號: 向右 30">
            <a:extLst>
              <a:ext uri="{FF2B5EF4-FFF2-40B4-BE49-F238E27FC236}">
                <a16:creationId xmlns="" xmlns:a16="http://schemas.microsoft.com/office/drawing/2014/main" id="{67D66055-29EE-4BF9-A979-829437F416AB}"/>
              </a:ext>
            </a:extLst>
          </p:cNvPr>
          <p:cNvSpPr/>
          <p:nvPr/>
        </p:nvSpPr>
        <p:spPr>
          <a:xfrm>
            <a:off x="3491880" y="5229200"/>
            <a:ext cx="11521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="" xmlns:a16="http://schemas.microsoft.com/office/drawing/2014/main" id="{E60C29CC-32A8-4B47-BF5E-F5C78A72C2BF}"/>
              </a:ext>
            </a:extLst>
          </p:cNvPr>
          <p:cNvSpPr txBox="1"/>
          <p:nvPr/>
        </p:nvSpPr>
        <p:spPr>
          <a:xfrm>
            <a:off x="5076056" y="4797152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Break the rules.</a:t>
            </a:r>
          </a:p>
          <a:p>
            <a:r>
              <a:rPr lang="en-US" altLang="zh-TW" sz="4000" dirty="0"/>
              <a:t>No stamp!</a:t>
            </a:r>
            <a:endParaRPr lang="zh-TW" altLang="en-US" sz="4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252728"/>
          </a:xfrm>
        </p:spPr>
        <p:txBody>
          <a:bodyPr/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英語課的棒棒章集點表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594D1476-8C63-4947-A56A-CFCE0D282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60" y="1544968"/>
            <a:ext cx="3855752" cy="530362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="" xmlns:a16="http://schemas.microsoft.com/office/drawing/2014/main" id="{4BF5833C-89C4-406B-991B-1E30B07B42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1701" r="2380"/>
          <a:stretch/>
        </p:blipFill>
        <p:spPr>
          <a:xfrm rot="16200000">
            <a:off x="1751006" y="124160"/>
            <a:ext cx="5666402" cy="7801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默契口號練習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775191"/>
            <a:ext cx="8784976" cy="462560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sz="4400" dirty="0">
                <a:solidFill>
                  <a:srgbClr val="FFFF00"/>
                </a:solidFill>
                <a:latin typeface="Comic Sans MS" pitchFamily="66" charset="0"/>
              </a:rPr>
              <a:t>Teacher Mandy: One, two, three. </a:t>
            </a:r>
          </a:p>
          <a:p>
            <a:pPr>
              <a:buNone/>
            </a:pPr>
            <a:r>
              <a:rPr lang="en-US" altLang="zh-TW" sz="4400" dirty="0">
                <a:solidFill>
                  <a:srgbClr val="FFFF00"/>
                </a:solidFill>
                <a:latin typeface="Comic Sans MS" pitchFamily="66" charset="0"/>
              </a:rPr>
              <a:t>                          Eyes on me.</a:t>
            </a:r>
          </a:p>
          <a:p>
            <a:pPr>
              <a:buNone/>
            </a:pPr>
            <a:endParaRPr lang="en-US" altLang="zh-TW" sz="4400" dirty="0">
              <a:latin typeface="Comic Sans MS" pitchFamily="66" charset="0"/>
            </a:endParaRPr>
          </a:p>
          <a:p>
            <a:pPr>
              <a:buNone/>
            </a:pPr>
            <a:endParaRPr lang="en-US" altLang="zh-TW" sz="4400" dirty="0">
              <a:latin typeface="Comic Sans MS" pitchFamily="66" charset="0"/>
            </a:endParaRPr>
          </a:p>
          <a:p>
            <a:pPr>
              <a:buNone/>
            </a:pPr>
            <a:r>
              <a:rPr lang="en-US" altLang="zh-TW" sz="4400" dirty="0">
                <a:solidFill>
                  <a:srgbClr val="FF3399"/>
                </a:solidFill>
                <a:latin typeface="Comic Sans MS" pitchFamily="66" charset="0"/>
              </a:rPr>
              <a:t>Students: One, two. </a:t>
            </a:r>
          </a:p>
          <a:p>
            <a:pPr>
              <a:buNone/>
            </a:pPr>
            <a:r>
              <a:rPr lang="en-US" altLang="zh-TW" sz="4400" dirty="0">
                <a:solidFill>
                  <a:srgbClr val="FF3399"/>
                </a:solidFill>
                <a:latin typeface="Comic Sans MS" pitchFamily="66" charset="0"/>
              </a:rPr>
              <a:t>                Eyes on you!</a:t>
            </a:r>
          </a:p>
          <a:p>
            <a:pPr>
              <a:buNone/>
            </a:pPr>
            <a:r>
              <a:rPr lang="en-US" altLang="zh-TW" sz="4400" dirty="0">
                <a:latin typeface="Comic Sans MS" pitchFamily="66" charset="0"/>
              </a:rPr>
              <a:t>    </a:t>
            </a:r>
            <a:endParaRPr lang="zh-TW" altLang="en-US" sz="4400" dirty="0">
              <a:latin typeface="Comic Sans MS" pitchFamily="66" charset="0"/>
            </a:endParaRPr>
          </a:p>
        </p:txBody>
      </p:sp>
      <p:pic>
        <p:nvPicPr>
          <p:cNvPr id="7" name="圖片 11">
            <a:extLst>
              <a:ext uri="{FF2B5EF4-FFF2-40B4-BE49-F238E27FC236}">
                <a16:creationId xmlns="" xmlns:a16="http://schemas.microsoft.com/office/drawing/2014/main" id="{ECAA16B5-A846-4AD6-9AE1-CFCEE6568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46" y="4067258"/>
            <a:ext cx="2457635" cy="24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7B90AE4-0CD1-4DB2-AC60-B5CF495D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07327"/>
            <a:ext cx="8229600" cy="1252728"/>
          </a:xfrm>
        </p:spPr>
        <p:txBody>
          <a:bodyPr/>
          <a:lstStyle/>
          <a:p>
            <a:r>
              <a:rPr lang="en-US" altLang="zh-TW" dirty="0"/>
              <a:t>Write down your name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A6B71013-CDED-4C36-A36F-11B7B68CA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t="11802" r="8369" b="3491"/>
          <a:stretch/>
        </p:blipFill>
        <p:spPr>
          <a:xfrm>
            <a:off x="141498" y="1700808"/>
            <a:ext cx="3528392" cy="4800187"/>
          </a:xfrm>
        </p:spPr>
      </p:pic>
      <p:sp>
        <p:nvSpPr>
          <p:cNvPr id="6" name="橢圓 5">
            <a:extLst>
              <a:ext uri="{FF2B5EF4-FFF2-40B4-BE49-F238E27FC236}">
                <a16:creationId xmlns="" xmlns:a16="http://schemas.microsoft.com/office/drawing/2014/main" id="{B623A4C8-ED51-498F-A741-CD8F8C8F966C}"/>
              </a:ext>
            </a:extLst>
          </p:cNvPr>
          <p:cNvSpPr/>
          <p:nvPr/>
        </p:nvSpPr>
        <p:spPr>
          <a:xfrm>
            <a:off x="1048919" y="4653136"/>
            <a:ext cx="1800200" cy="213285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30460CE3-4686-47CF-BE9C-35A83F873319}"/>
              </a:ext>
            </a:extLst>
          </p:cNvPr>
          <p:cNvSpPr txBox="1"/>
          <p:nvPr/>
        </p:nvSpPr>
        <p:spPr>
          <a:xfrm>
            <a:off x="3669890" y="2492896"/>
            <a:ext cx="56531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Class: 205/204</a:t>
            </a:r>
          </a:p>
          <a:p>
            <a:r>
              <a:rPr lang="en-US" altLang="zh-TW" sz="4000" dirty="0"/>
              <a:t>Number: </a:t>
            </a:r>
            <a:r>
              <a:rPr lang="zh-TW" altLang="en-US" sz="4000" dirty="0"/>
              <a:t>座號</a:t>
            </a:r>
            <a:endParaRPr lang="en-US" altLang="zh-TW" sz="4000" dirty="0"/>
          </a:p>
          <a:p>
            <a:r>
              <a:rPr lang="en-US" altLang="zh-TW" sz="4000" dirty="0"/>
              <a:t>Name:</a:t>
            </a:r>
            <a:r>
              <a:rPr lang="zh-TW" altLang="en-US" sz="3600" dirty="0"/>
              <a:t>中文姓名</a:t>
            </a:r>
            <a:r>
              <a:rPr lang="en-US" altLang="zh-TW" sz="3600" dirty="0"/>
              <a:t>+</a:t>
            </a:r>
            <a:r>
              <a:rPr lang="zh-TW" altLang="en-US" sz="3600" dirty="0"/>
              <a:t>英文姓名</a:t>
            </a:r>
            <a:endParaRPr lang="en-US" altLang="zh-TW" sz="3600" dirty="0"/>
          </a:p>
          <a:p>
            <a:r>
              <a:rPr lang="en-US" altLang="zh-TW" sz="4000" dirty="0"/>
              <a:t>Teacher:</a:t>
            </a:r>
            <a:r>
              <a:rPr lang="zh-TW" altLang="en-US" sz="4000" dirty="0"/>
              <a:t> </a:t>
            </a:r>
            <a:r>
              <a:rPr lang="en-US" altLang="zh-TW" sz="4000" dirty="0"/>
              <a:t>(</a:t>
            </a:r>
            <a:r>
              <a:rPr lang="zh-TW" altLang="en-US" sz="4000" dirty="0"/>
              <a:t>貼貼紙</a:t>
            </a:r>
            <a:r>
              <a:rPr lang="en-US" altLang="zh-TW" sz="4000" dirty="0"/>
              <a:t>)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49763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DBB4259-8039-4D1F-99CE-D7D7848C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Write down your name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BA4778DD-3236-43AD-B8F6-9BAD9083C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7973" r="6575" b="6415"/>
          <a:stretch/>
        </p:blipFill>
        <p:spPr>
          <a:xfrm rot="16200000">
            <a:off x="-803343" y="2355463"/>
            <a:ext cx="5323991" cy="3726647"/>
          </a:xfrm>
        </p:spPr>
      </p:pic>
      <p:sp>
        <p:nvSpPr>
          <p:cNvPr id="6" name="橢圓 5">
            <a:extLst>
              <a:ext uri="{FF2B5EF4-FFF2-40B4-BE49-F238E27FC236}">
                <a16:creationId xmlns="" xmlns:a16="http://schemas.microsoft.com/office/drawing/2014/main" id="{0CDAC197-344F-4CF7-A665-F3ABD2C6C080}"/>
              </a:ext>
            </a:extLst>
          </p:cNvPr>
          <p:cNvSpPr/>
          <p:nvPr/>
        </p:nvSpPr>
        <p:spPr>
          <a:xfrm>
            <a:off x="1921774" y="5229200"/>
            <a:ext cx="1800200" cy="16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id="{7F620A1B-6113-4EAE-9EC0-42570D2A22E5}"/>
              </a:ext>
            </a:extLst>
          </p:cNvPr>
          <p:cNvSpPr txBox="1"/>
          <p:nvPr/>
        </p:nvSpPr>
        <p:spPr>
          <a:xfrm>
            <a:off x="3721974" y="2420888"/>
            <a:ext cx="56531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Class: 205/204</a:t>
            </a:r>
          </a:p>
          <a:p>
            <a:r>
              <a:rPr lang="en-US" altLang="zh-TW" sz="4000" dirty="0"/>
              <a:t>Number: </a:t>
            </a:r>
            <a:r>
              <a:rPr lang="zh-TW" altLang="en-US" sz="4000" dirty="0"/>
              <a:t>座號</a:t>
            </a:r>
            <a:endParaRPr lang="en-US" altLang="zh-TW" sz="4000" dirty="0"/>
          </a:p>
          <a:p>
            <a:r>
              <a:rPr lang="en-US" altLang="zh-TW" sz="4000" dirty="0"/>
              <a:t>Name:</a:t>
            </a:r>
            <a:r>
              <a:rPr lang="zh-TW" altLang="en-US" sz="3600" dirty="0"/>
              <a:t>中文姓名</a:t>
            </a:r>
            <a:r>
              <a:rPr lang="en-US" altLang="zh-TW" sz="3600" dirty="0"/>
              <a:t>+</a:t>
            </a:r>
            <a:r>
              <a:rPr lang="zh-TW" altLang="en-US" sz="3600" dirty="0"/>
              <a:t>英文姓名</a:t>
            </a:r>
            <a:endParaRPr lang="en-US" altLang="zh-TW" sz="3600" dirty="0"/>
          </a:p>
          <a:p>
            <a:r>
              <a:rPr lang="en-US" altLang="zh-TW" sz="4000" dirty="0"/>
              <a:t>Teacher:</a:t>
            </a:r>
            <a:r>
              <a:rPr lang="zh-TW" altLang="en-US" sz="4000" dirty="0"/>
              <a:t> </a:t>
            </a:r>
            <a:r>
              <a:rPr lang="en-US" altLang="zh-TW" sz="4000" dirty="0"/>
              <a:t>(</a:t>
            </a:r>
            <a:r>
              <a:rPr lang="zh-TW" altLang="en-US" sz="4000" dirty="0"/>
              <a:t>貼貼紙</a:t>
            </a:r>
            <a:r>
              <a:rPr lang="en-US" altLang="zh-TW" sz="4000" dirty="0"/>
              <a:t>)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095411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組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658</TotalTime>
  <Words>446</Words>
  <Application>Microsoft Office PowerPoint</Application>
  <PresentationFormat>如螢幕大小 (4:3)</PresentationFormat>
  <Paragraphs>73</Paragraphs>
  <Slides>43</Slides>
  <Notes>0</Notes>
  <HiddenSlides>0</HiddenSlides>
  <MMClips>5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3" baseType="lpstr">
      <vt:lpstr>微軟正黑體</vt:lpstr>
      <vt:lpstr>新細明體</vt:lpstr>
      <vt:lpstr>標楷體</vt:lpstr>
      <vt:lpstr>Arial</vt:lpstr>
      <vt:lpstr>Comic Sans MS</vt:lpstr>
      <vt:lpstr>Corbel</vt:lpstr>
      <vt:lpstr>Wingdings</vt:lpstr>
      <vt:lpstr>Wingdings 2</vt:lpstr>
      <vt:lpstr>Wingdings 3</vt:lpstr>
      <vt:lpstr>模組</vt:lpstr>
      <vt:lpstr>PowerPoint 簡報</vt:lpstr>
      <vt:lpstr>Listen! What is teacher’s name?</vt:lpstr>
      <vt:lpstr>Are you right?</vt:lpstr>
      <vt:lpstr>When you hear “Mandy”, you can clap your hands. </vt:lpstr>
      <vt:lpstr>Teacher Mandy’s Classroom Rules</vt:lpstr>
      <vt:lpstr>英語課的棒棒章集點表</vt:lpstr>
      <vt:lpstr>默契口號練習!</vt:lpstr>
      <vt:lpstr>Write down your name</vt:lpstr>
      <vt:lpstr>Write down your name</vt:lpstr>
      <vt:lpstr>Write down your name</vt:lpstr>
      <vt:lpstr>Who’s a good boy/girl?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How to do?</vt:lpstr>
      <vt:lpstr>Classroom English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Nice to meet you!</vt:lpstr>
      <vt:lpstr>Hello Song</vt:lpstr>
      <vt:lpstr>Let’s welcome our new friends!</vt:lpstr>
      <vt:lpstr>Hello! I’m Owen.</vt:lpstr>
      <vt:lpstr>Hi! My name is Danny.</vt:lpstr>
      <vt:lpstr>Good morning! I’m Irene.</vt:lpstr>
      <vt:lpstr>Hello, everybody! I’m Niki.</vt:lpstr>
      <vt:lpstr>And me! My name is Dino.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Mandy</dc:creator>
  <cp:lastModifiedBy>User</cp:lastModifiedBy>
  <cp:revision>114</cp:revision>
  <dcterms:created xsi:type="dcterms:W3CDTF">2013-09-01T03:35:47Z</dcterms:created>
  <dcterms:modified xsi:type="dcterms:W3CDTF">2017-09-04T02:11:17Z</dcterms:modified>
</cp:coreProperties>
</file>